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xend Deca" charset="1" panose="00000000000000000000"/>
      <p:regular r:id="rId10"/>
    </p:embeddedFont>
    <p:embeddedFont>
      <p:font typeface="Raleway" charset="1" panose="020B0503030101060003"/>
      <p:regular r:id="rId11"/>
    </p:embeddedFont>
    <p:embeddedFont>
      <p:font typeface="Raleway Bold" charset="1" panose="020B0803030101060003"/>
      <p:regular r:id="rId12"/>
    </p:embeddedFont>
    <p:embeddedFont>
      <p:font typeface="Raleway Thin" charset="1" panose="020B0203030101060003"/>
      <p:regular r:id="rId13"/>
    </p:embeddedFont>
    <p:embeddedFont>
      <p:font typeface="Raleway Heavy" charset="1" panose="020B0003030101060003"/>
      <p:regular r:id="rId14"/>
    </p:embeddedFont>
    <p:embeddedFont>
      <p:font typeface="Barlow" charset="1" panose="00000500000000000000"/>
      <p:regular r:id="rId15"/>
    </p:embeddedFont>
    <p:embeddedFont>
      <p:font typeface="Barlow Bold" charset="1" panose="00000800000000000000"/>
      <p:regular r:id="rId16"/>
    </p:embeddedFont>
    <p:embeddedFont>
      <p:font typeface="Barlow Italics" charset="1" panose="00000500000000000000"/>
      <p:regular r:id="rId17"/>
    </p:embeddedFont>
    <p:embeddedFont>
      <p:font typeface="Barlow Bold Italics" charset="1" panose="00000800000000000000"/>
      <p:regular r:id="rId18"/>
    </p:embeddedFont>
    <p:embeddedFont>
      <p:font typeface="Barlow Thin" charset="1" panose="00000300000000000000"/>
      <p:regular r:id="rId19"/>
    </p:embeddedFont>
    <p:embeddedFont>
      <p:font typeface="Barlow Thin Italics" charset="1" panose="00000300000000000000"/>
      <p:regular r:id="rId20"/>
    </p:embeddedFont>
    <p:embeddedFont>
      <p:font typeface="Barlow Extra-Light" charset="1" panose="00000300000000000000"/>
      <p:regular r:id="rId21"/>
    </p:embeddedFont>
    <p:embeddedFont>
      <p:font typeface="Barlow Extra-Light Italics" charset="1" panose="00000300000000000000"/>
      <p:regular r:id="rId22"/>
    </p:embeddedFont>
    <p:embeddedFont>
      <p:font typeface="Barlow Light" charset="1" panose="00000400000000000000"/>
      <p:regular r:id="rId23"/>
    </p:embeddedFont>
    <p:embeddedFont>
      <p:font typeface="Barlow Light Italics" charset="1" panose="00000400000000000000"/>
      <p:regular r:id="rId24"/>
    </p:embeddedFont>
    <p:embeddedFont>
      <p:font typeface="Barlow Medium" charset="1" panose="00000600000000000000"/>
      <p:regular r:id="rId25"/>
    </p:embeddedFont>
    <p:embeddedFont>
      <p:font typeface="Barlow Medium Italics" charset="1" panose="00000600000000000000"/>
      <p:regular r:id="rId26"/>
    </p:embeddedFont>
    <p:embeddedFont>
      <p:font typeface="Barlow Semi-Bold" charset="1" panose="00000700000000000000"/>
      <p:regular r:id="rId27"/>
    </p:embeddedFont>
    <p:embeddedFont>
      <p:font typeface="Barlow Semi-Bold Italics" charset="1" panose="00000700000000000000"/>
      <p:regular r:id="rId28"/>
    </p:embeddedFont>
    <p:embeddedFont>
      <p:font typeface="Barlow Ultra-Bold" charset="1" panose="00000900000000000000"/>
      <p:regular r:id="rId29"/>
    </p:embeddedFont>
    <p:embeddedFont>
      <p:font typeface="Barlow Ultra-Bold Italics" charset="1" panose="00000900000000000000"/>
      <p:regular r:id="rId30"/>
    </p:embeddedFont>
    <p:embeddedFont>
      <p:font typeface="Barlow Heavy" charset="1" panose="00000A00000000000000"/>
      <p:regular r:id="rId31"/>
    </p:embeddedFont>
    <p:embeddedFont>
      <p:font typeface="Barlow Heavy Italics" charset="1" panose="00000A00000000000000"/>
      <p:regular r:id="rId32"/>
    </p:embeddedFont>
    <p:embeddedFont>
      <p:font typeface="Montserrat" charset="1" panose="00000500000000000000"/>
      <p:regular r:id="rId33"/>
    </p:embeddedFont>
    <p:embeddedFont>
      <p:font typeface="Montserrat Bold" charset="1" panose="00000800000000000000"/>
      <p:regular r:id="rId34"/>
    </p:embeddedFont>
    <p:embeddedFont>
      <p:font typeface="Montserrat Italics" charset="1" panose="00000500000000000000"/>
      <p:regular r:id="rId35"/>
    </p:embeddedFont>
    <p:embeddedFont>
      <p:font typeface="Montserrat Bold Italics" charset="1" panose="00000800000000000000"/>
      <p:regular r:id="rId36"/>
    </p:embeddedFont>
    <p:embeddedFont>
      <p:font typeface="Montserrat Thin" charset="1" panose="00000300000000000000"/>
      <p:regular r:id="rId37"/>
    </p:embeddedFont>
    <p:embeddedFont>
      <p:font typeface="Montserrat Thin Italics" charset="1" panose="00000300000000000000"/>
      <p:regular r:id="rId38"/>
    </p:embeddedFont>
    <p:embeddedFont>
      <p:font typeface="Montserrat Extra-Light" charset="1" panose="00000300000000000000"/>
      <p:regular r:id="rId39"/>
    </p:embeddedFont>
    <p:embeddedFont>
      <p:font typeface="Montserrat Extra-Light Italics" charset="1" panose="00000300000000000000"/>
      <p:regular r:id="rId40"/>
    </p:embeddedFont>
    <p:embeddedFont>
      <p:font typeface="Montserrat Light" charset="1" panose="00000400000000000000"/>
      <p:regular r:id="rId41"/>
    </p:embeddedFont>
    <p:embeddedFont>
      <p:font typeface="Montserrat Light Italics" charset="1" panose="00000400000000000000"/>
      <p:regular r:id="rId42"/>
    </p:embeddedFont>
    <p:embeddedFont>
      <p:font typeface="Montserrat Medium" charset="1" panose="00000600000000000000"/>
      <p:regular r:id="rId43"/>
    </p:embeddedFont>
    <p:embeddedFont>
      <p:font typeface="Montserrat Medium Italics" charset="1" panose="00000600000000000000"/>
      <p:regular r:id="rId44"/>
    </p:embeddedFont>
    <p:embeddedFont>
      <p:font typeface="Montserrat Semi-Bold" charset="1" panose="00000700000000000000"/>
      <p:regular r:id="rId45"/>
    </p:embeddedFont>
    <p:embeddedFont>
      <p:font typeface="Montserrat Semi-Bold Italics" charset="1" panose="00000700000000000000"/>
      <p:regular r:id="rId46"/>
    </p:embeddedFont>
    <p:embeddedFont>
      <p:font typeface="Montserrat Ultra-Bold" charset="1" panose="00000900000000000000"/>
      <p:regular r:id="rId47"/>
    </p:embeddedFont>
    <p:embeddedFont>
      <p:font typeface="Montserrat Ultra-Bold Italics" charset="1" panose="00000900000000000000"/>
      <p:regular r:id="rId48"/>
    </p:embeddedFont>
    <p:embeddedFont>
      <p:font typeface="Montserrat Heavy" charset="1" panose="00000A00000000000000"/>
      <p:regular r:id="rId49"/>
    </p:embeddedFont>
    <p:embeddedFont>
      <p:font typeface="Montserrat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jpe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jpeg" Type="http://schemas.openxmlformats.org/officeDocument/2006/relationships/image"/><Relationship Id="rId5" Target="../media/VAF3OrtJYBo.mp4" Type="http://schemas.openxmlformats.org/officeDocument/2006/relationships/video"/><Relationship Id="rId6" Target="../media/VAF3OrtJYBo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105096" y="7306691"/>
            <a:ext cx="2077808" cy="533954"/>
            <a:chOff x="0" y="0"/>
            <a:chExt cx="680716" cy="174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0716" cy="174930"/>
            </a:xfrm>
            <a:custGeom>
              <a:avLst/>
              <a:gdLst/>
              <a:ahLst/>
              <a:cxnLst/>
              <a:rect r="r" b="b" t="t" l="l"/>
              <a:pathLst>
                <a:path h="174930" w="680716">
                  <a:moveTo>
                    <a:pt x="87465" y="0"/>
                  </a:moveTo>
                  <a:lnTo>
                    <a:pt x="593251" y="0"/>
                  </a:lnTo>
                  <a:cubicBezTo>
                    <a:pt x="641556" y="0"/>
                    <a:pt x="680716" y="39159"/>
                    <a:pt x="680716" y="87465"/>
                  </a:cubicBezTo>
                  <a:lnTo>
                    <a:pt x="680716" y="87465"/>
                  </a:lnTo>
                  <a:cubicBezTo>
                    <a:pt x="680716" y="110662"/>
                    <a:pt x="671501" y="132909"/>
                    <a:pt x="655098" y="149312"/>
                  </a:cubicBezTo>
                  <a:cubicBezTo>
                    <a:pt x="638695" y="165715"/>
                    <a:pt x="616448" y="174930"/>
                    <a:pt x="593251" y="174930"/>
                  </a:cubicBezTo>
                  <a:lnTo>
                    <a:pt x="87465" y="174930"/>
                  </a:lnTo>
                  <a:cubicBezTo>
                    <a:pt x="39159" y="174930"/>
                    <a:pt x="0" y="135771"/>
                    <a:pt x="0" y="87465"/>
                  </a:cubicBezTo>
                  <a:lnTo>
                    <a:pt x="0" y="87465"/>
                  </a:lnTo>
                  <a:cubicBezTo>
                    <a:pt x="0" y="39159"/>
                    <a:pt x="39159" y="0"/>
                    <a:pt x="87465" y="0"/>
                  </a:cubicBezTo>
                  <a:close/>
                </a:path>
              </a:pathLst>
            </a:custGeom>
            <a:solidFill>
              <a:srgbClr val="2B065A"/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80716" cy="184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C7C6D5"/>
                  </a:solidFill>
                  <a:latin typeface="Raleway"/>
                </a:rPr>
                <a:t>Yanımız GIS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35486" y="-3713286"/>
            <a:ext cx="9884429" cy="10180592"/>
          </a:xfrm>
          <a:custGeom>
            <a:avLst/>
            <a:gdLst/>
            <a:ahLst/>
            <a:cxnLst/>
            <a:rect r="r" b="b" t="t" l="l"/>
            <a:pathLst>
              <a:path h="10180592" w="9884429">
                <a:moveTo>
                  <a:pt x="0" y="0"/>
                </a:moveTo>
                <a:lnTo>
                  <a:pt x="9884429" y="0"/>
                </a:lnTo>
                <a:lnTo>
                  <a:pt x="9884429" y="10180592"/>
                </a:lnTo>
                <a:lnTo>
                  <a:pt x="0" y="1018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743156" y="-1569586"/>
            <a:ext cx="10503645" cy="10818361"/>
          </a:xfrm>
          <a:custGeom>
            <a:avLst/>
            <a:gdLst/>
            <a:ahLst/>
            <a:cxnLst/>
            <a:rect r="r" b="b" t="t" l="l"/>
            <a:pathLst>
              <a:path h="10818361" w="10503645">
                <a:moveTo>
                  <a:pt x="0" y="0"/>
                </a:moveTo>
                <a:lnTo>
                  <a:pt x="10503645" y="0"/>
                </a:lnTo>
                <a:lnTo>
                  <a:pt x="10503645" y="10818361"/>
                </a:lnTo>
                <a:lnTo>
                  <a:pt x="0" y="10818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954683" y="3333404"/>
            <a:ext cx="14378634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3200">
                <a:solidFill>
                  <a:srgbClr val="C7C6D5"/>
                </a:solidFill>
                <a:latin typeface="Barlow Heavy"/>
              </a:rPr>
              <a:t>KÜLTÜRLAND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32904" y="2680166"/>
            <a:ext cx="3531399" cy="3531399"/>
          </a:xfrm>
          <a:custGeom>
            <a:avLst/>
            <a:gdLst/>
            <a:ahLst/>
            <a:cxnLst/>
            <a:rect r="r" b="b" t="t" l="l"/>
            <a:pathLst>
              <a:path h="3531399" w="3531399">
                <a:moveTo>
                  <a:pt x="3531399" y="0"/>
                </a:moveTo>
                <a:lnTo>
                  <a:pt x="0" y="0"/>
                </a:lnTo>
                <a:lnTo>
                  <a:pt x="0" y="3531399"/>
                </a:lnTo>
                <a:lnTo>
                  <a:pt x="3531399" y="3531399"/>
                </a:lnTo>
                <a:lnTo>
                  <a:pt x="35313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1076" y="2680166"/>
            <a:ext cx="3531399" cy="3531399"/>
          </a:xfrm>
          <a:custGeom>
            <a:avLst/>
            <a:gdLst/>
            <a:ahLst/>
            <a:cxnLst/>
            <a:rect r="r" b="b" t="t" l="l"/>
            <a:pathLst>
              <a:path h="3531399" w="3531399">
                <a:moveTo>
                  <a:pt x="0" y="0"/>
                </a:moveTo>
                <a:lnTo>
                  <a:pt x="3531399" y="0"/>
                </a:lnTo>
                <a:lnTo>
                  <a:pt x="3531399" y="3531399"/>
                </a:lnTo>
                <a:lnTo>
                  <a:pt x="0" y="353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2555" y="2680166"/>
            <a:ext cx="3786100" cy="3531399"/>
          </a:xfrm>
          <a:custGeom>
            <a:avLst/>
            <a:gdLst/>
            <a:ahLst/>
            <a:cxnLst/>
            <a:rect r="r" b="b" t="t" l="l"/>
            <a:pathLst>
              <a:path h="3531399" w="3786100">
                <a:moveTo>
                  <a:pt x="0" y="0"/>
                </a:moveTo>
                <a:lnTo>
                  <a:pt x="3786101" y="0"/>
                </a:lnTo>
                <a:lnTo>
                  <a:pt x="3786101" y="3531399"/>
                </a:lnTo>
                <a:lnTo>
                  <a:pt x="0" y="3531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714" y="843370"/>
            <a:ext cx="1718519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7500">
                <a:solidFill>
                  <a:srgbClr val="C7C6D5"/>
                </a:solidFill>
                <a:latin typeface="Lexend Deca"/>
              </a:rPr>
              <a:t>GELECEK ADIMLAR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2921" y="6707035"/>
            <a:ext cx="2851365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</a:pPr>
            <a:r>
              <a:rPr lang="en-US" sz="2499">
                <a:solidFill>
                  <a:srgbClr val="C7C6D5"/>
                </a:solidFill>
                <a:latin typeface="Lexend Deca"/>
              </a:rPr>
              <a:t>Toplu Taşıma ile Enetgrasyon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2904" y="7875435"/>
            <a:ext cx="3531399" cy="96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800">
                <a:solidFill>
                  <a:srgbClr val="C7C6D5"/>
                </a:solidFill>
                <a:latin typeface="Lexend Deca"/>
              </a:rPr>
              <a:t>Mevcut uygulama, toplu taşıma verileri ile entegre edilip daha hassas ve doğruluğu yüksek sonuçlar sunulabilir.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91076" y="7637310"/>
            <a:ext cx="3531399" cy="120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800">
                <a:solidFill>
                  <a:srgbClr val="C7C6D5"/>
                </a:solidFill>
                <a:latin typeface="Lexend Deca"/>
              </a:rPr>
              <a:t>Uygulamayı kullandıkça uygulamanın sizin tercih ve yönelimlerinizi algılayıp size özel gezi rotaları tavsiye etmesi tasarlanabilir.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39906" y="7449819"/>
            <a:ext cx="3531399" cy="120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800">
                <a:solidFill>
                  <a:srgbClr val="C7C6D5"/>
                </a:solidFill>
                <a:latin typeface="Lexend Deca"/>
              </a:rPr>
              <a:t>Yakın çevrenizde yakın gelecekte başlayacak etkinliklere dair önceden bildirim gönderilmesi sağlanabilir.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1569" y="6716560"/>
            <a:ext cx="4385484" cy="42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3071">
                <a:solidFill>
                  <a:srgbClr val="C7C6D5"/>
                </a:solidFill>
                <a:latin typeface="Lexend Deca"/>
              </a:rPr>
              <a:t>Veri Depolama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43830" y="6716560"/>
            <a:ext cx="5723552" cy="42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3071">
                <a:solidFill>
                  <a:srgbClr val="C7C6D5"/>
                </a:solidFill>
                <a:latin typeface="Lexend Deca"/>
              </a:rPr>
              <a:t>Canlı Etkinlik Bilgileri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1028700" y="9253538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1510100" y="4089743"/>
            <a:ext cx="6229105" cy="2107514"/>
          </a:xfrm>
          <a:custGeom>
            <a:avLst/>
            <a:gdLst/>
            <a:ahLst/>
            <a:cxnLst/>
            <a:rect r="r" b="b" t="t" l="l"/>
            <a:pathLst>
              <a:path h="2107514" w="6229105">
                <a:moveTo>
                  <a:pt x="0" y="0"/>
                </a:moveTo>
                <a:lnTo>
                  <a:pt x="6229105" y="0"/>
                </a:lnTo>
                <a:lnTo>
                  <a:pt x="6229105" y="2107514"/>
                </a:lnTo>
                <a:lnTo>
                  <a:pt x="0" y="210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53549" y="2804680"/>
            <a:ext cx="4701832" cy="4701832"/>
          </a:xfrm>
          <a:custGeom>
            <a:avLst/>
            <a:gdLst/>
            <a:ahLst/>
            <a:cxnLst/>
            <a:rect r="r" b="b" t="t" l="l"/>
            <a:pathLst>
              <a:path h="4701832" w="4701832">
                <a:moveTo>
                  <a:pt x="0" y="0"/>
                </a:moveTo>
                <a:lnTo>
                  <a:pt x="4701832" y="0"/>
                </a:lnTo>
                <a:lnTo>
                  <a:pt x="4701832" y="4701832"/>
                </a:lnTo>
                <a:lnTo>
                  <a:pt x="0" y="470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131993" y="2804680"/>
            <a:ext cx="4701832" cy="4701832"/>
          </a:xfrm>
          <a:custGeom>
            <a:avLst/>
            <a:gdLst/>
            <a:ahLst/>
            <a:cxnLst/>
            <a:rect r="r" b="b" t="t" l="l"/>
            <a:pathLst>
              <a:path h="4701832" w="4701832">
                <a:moveTo>
                  <a:pt x="0" y="0"/>
                </a:moveTo>
                <a:lnTo>
                  <a:pt x="4701832" y="0"/>
                </a:lnTo>
                <a:lnTo>
                  <a:pt x="4701832" y="4701832"/>
                </a:lnTo>
                <a:lnTo>
                  <a:pt x="0" y="4701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753549" y="704145"/>
            <a:ext cx="1623060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4"/>
              </a:lnSpc>
            </a:pPr>
            <a:r>
              <a:rPr lang="en-US" sz="7499">
                <a:solidFill>
                  <a:srgbClr val="C7C6D5"/>
                </a:solidFill>
                <a:latin typeface="Lexend Deca"/>
              </a:rPr>
              <a:t>Teşekkürler!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63953" y="8558645"/>
            <a:ext cx="500979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C7C6D5"/>
                </a:solidFill>
                <a:latin typeface="Raleway"/>
              </a:rPr>
              <a:t>İletişim için: melihsafa.c@gmail.com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6496"/>
            <a:ext cx="16230600" cy="0"/>
          </a:xfrm>
          <a:prstGeom prst="line">
            <a:avLst/>
          </a:prstGeom>
          <a:ln cap="rnd" w="9525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3804571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3795046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3795046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3795046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04797"/>
            <a:ext cx="16230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C7C6D5"/>
                </a:solidFill>
                <a:latin typeface="Lexend Deca"/>
              </a:rPr>
              <a:t>SUNUMUN YAPISI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823746"/>
            <a:ext cx="3364925" cy="1784350"/>
            <a:chOff x="0" y="0"/>
            <a:chExt cx="4486566" cy="23791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4486566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C7C6D5"/>
                  </a:solidFill>
                  <a:latin typeface="Lexend Deca"/>
                </a:rPr>
                <a:t>Giriş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3625"/>
              <a:ext cx="4486566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Ekibimiz 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Projenin Amacı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317258" y="4576096"/>
            <a:ext cx="3364925" cy="1784350"/>
            <a:chOff x="0" y="0"/>
            <a:chExt cx="4486566" cy="23791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4486566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C7C6D5"/>
                  </a:solidFill>
                  <a:latin typeface="Lexend Deca"/>
                </a:rPr>
                <a:t>Problem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63625"/>
              <a:ext cx="4486566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Proje Özeti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Proje Hedefleri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94375" y="4576096"/>
            <a:ext cx="3364925" cy="1784350"/>
            <a:chOff x="0" y="0"/>
            <a:chExt cx="4486566" cy="23791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4486566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C7C6D5"/>
                  </a:solidFill>
                  <a:latin typeface="Lexend Deca"/>
                </a:rPr>
                <a:t>Sonuç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63625"/>
              <a:ext cx="4486566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Gelecek Adımlar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19151" y="4576096"/>
            <a:ext cx="3643466" cy="3765550"/>
            <a:chOff x="0" y="0"/>
            <a:chExt cx="4857955" cy="502073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485795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C7C6D5"/>
                  </a:solidFill>
                  <a:latin typeface="Lexend Deca"/>
                </a:rPr>
                <a:t>Çözüm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63625"/>
              <a:ext cx="4857955" cy="3934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Projenin Sağladığı Çözümler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Prototip &amp; Demo</a:t>
              </a: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C7C6D5"/>
                  </a:solidFill>
                  <a:latin typeface="Lexend Deca"/>
                </a:rPr>
                <a:t>Kullanılan Teknolojiler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AutoShape 54" id="54"/>
          <p:cNvSpPr/>
          <p:nvPr/>
        </p:nvSpPr>
        <p:spPr>
          <a:xfrm flipH="true">
            <a:off x="1028700" y="9263062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02000" y="3602486"/>
            <a:ext cx="8223110" cy="9501492"/>
          </a:xfrm>
          <a:custGeom>
            <a:avLst/>
            <a:gdLst/>
            <a:ahLst/>
            <a:cxnLst/>
            <a:rect r="r" b="b" t="t" l="l"/>
            <a:pathLst>
              <a:path h="9501492" w="8223110">
                <a:moveTo>
                  <a:pt x="0" y="0"/>
                </a:moveTo>
                <a:lnTo>
                  <a:pt x="8223110" y="0"/>
                </a:lnTo>
                <a:lnTo>
                  <a:pt x="8223110" y="9501492"/>
                </a:lnTo>
                <a:lnTo>
                  <a:pt x="0" y="95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2027" y="5501418"/>
            <a:ext cx="7468805" cy="8629922"/>
          </a:xfrm>
          <a:custGeom>
            <a:avLst/>
            <a:gdLst/>
            <a:ahLst/>
            <a:cxnLst/>
            <a:rect r="r" b="b" t="t" l="l"/>
            <a:pathLst>
              <a:path h="8629922" w="7468805">
                <a:moveTo>
                  <a:pt x="0" y="0"/>
                </a:moveTo>
                <a:lnTo>
                  <a:pt x="7468805" y="0"/>
                </a:lnTo>
                <a:lnTo>
                  <a:pt x="7468805" y="8629922"/>
                </a:lnTo>
                <a:lnTo>
                  <a:pt x="0" y="862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7725" y="-6099031"/>
            <a:ext cx="8223110" cy="9501492"/>
          </a:xfrm>
          <a:custGeom>
            <a:avLst/>
            <a:gdLst/>
            <a:ahLst/>
            <a:cxnLst/>
            <a:rect r="r" b="b" t="t" l="l"/>
            <a:pathLst>
              <a:path h="9501492" w="8223110">
                <a:moveTo>
                  <a:pt x="0" y="0"/>
                </a:moveTo>
                <a:lnTo>
                  <a:pt x="8223110" y="0"/>
                </a:lnTo>
                <a:lnTo>
                  <a:pt x="8223110" y="9501492"/>
                </a:lnTo>
                <a:lnTo>
                  <a:pt x="0" y="95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2471" y="2212180"/>
            <a:ext cx="2780624" cy="278061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53967" y="2098893"/>
            <a:ext cx="2780624" cy="278061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00143" y="2012155"/>
            <a:ext cx="2780624" cy="278061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249283" y="2012155"/>
            <a:ext cx="2780624" cy="2780613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53549" y="123825"/>
            <a:ext cx="16230600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5"/>
              </a:lnSpc>
            </a:pPr>
            <a:r>
              <a:rPr lang="en-US" sz="7500">
                <a:solidFill>
                  <a:srgbClr val="C7C6D5"/>
                </a:solidFill>
                <a:latin typeface="Lexend Deca"/>
              </a:rPr>
              <a:t>EKİBİMİZ VE PROJEMİZİN AMACI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2471" y="5136871"/>
            <a:ext cx="27806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Melih Safa Çelik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2471" y="6547774"/>
            <a:ext cx="278062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7C6D5"/>
                </a:solidFill>
                <a:latin typeface="Lexend Deca"/>
              </a:rPr>
              <a:t>Backend Developer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53967" y="6234462"/>
            <a:ext cx="2780624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7C6D5"/>
                </a:solidFill>
                <a:latin typeface="Lexend Deca"/>
              </a:rPr>
              <a:t>Geospatial Data Scientist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53967" y="5023584"/>
            <a:ext cx="27806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Ahmed Samed Akbulut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0143" y="4974946"/>
            <a:ext cx="27806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Onur Kılıçoğlu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49283" y="4974946"/>
            <a:ext cx="27806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Kerem Öztürk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00143" y="6147724"/>
            <a:ext cx="2780624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7C6D5"/>
                </a:solidFill>
                <a:latin typeface="Lexend Deca"/>
              </a:rPr>
              <a:t>Geospatial Data Analyst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49283" y="6157249"/>
            <a:ext cx="278062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C7C6D5"/>
                </a:solidFill>
                <a:latin typeface="Lexend Deca"/>
              </a:rPr>
              <a:t>Full Stack WEB Developer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923518" y="9263062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104056" y="7680993"/>
            <a:ext cx="1573044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7C6D5"/>
                </a:solidFill>
                <a:latin typeface="Lexend Deca"/>
              </a:rPr>
              <a:t>Bu projemizde güzide şehrimiz İstanbul için lokasyon bazlı olarak kültür-sanat ögelerinin farkındalığının arttırılması, listeler çıkarılması ve kullanıcı dostu arayüzü sayesinde interaktif bir puanlama yapılması hedeflenmiştir.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33721" y="7325876"/>
            <a:ext cx="5125437" cy="5922248"/>
          </a:xfrm>
          <a:custGeom>
            <a:avLst/>
            <a:gdLst/>
            <a:ahLst/>
            <a:cxnLst/>
            <a:rect r="r" b="b" t="t" l="l"/>
            <a:pathLst>
              <a:path h="5922248" w="5125437">
                <a:moveTo>
                  <a:pt x="0" y="0"/>
                </a:moveTo>
                <a:lnTo>
                  <a:pt x="5125437" y="0"/>
                </a:lnTo>
                <a:lnTo>
                  <a:pt x="5125437" y="5922248"/>
                </a:lnTo>
                <a:lnTo>
                  <a:pt x="0" y="592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671" y="-5836454"/>
            <a:ext cx="8223110" cy="9501492"/>
          </a:xfrm>
          <a:custGeom>
            <a:avLst/>
            <a:gdLst/>
            <a:ahLst/>
            <a:cxnLst/>
            <a:rect r="r" b="b" t="t" l="l"/>
            <a:pathLst>
              <a:path h="9501492" w="8223110">
                <a:moveTo>
                  <a:pt x="0" y="0"/>
                </a:moveTo>
                <a:lnTo>
                  <a:pt x="8223110" y="0"/>
                </a:lnTo>
                <a:lnTo>
                  <a:pt x="8223110" y="9501492"/>
                </a:lnTo>
                <a:lnTo>
                  <a:pt x="0" y="95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3975" y="1442582"/>
            <a:ext cx="155659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C7C6D5"/>
                </a:solidFill>
                <a:latin typeface="Lexend Deca"/>
              </a:rPr>
              <a:t>PROJE ÖZETİ VE HEDEF KİTLE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62681" y="3877764"/>
            <a:ext cx="3235387" cy="323538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787" y="0"/>
                  </a:moveTo>
                  <a:lnTo>
                    <a:pt x="741013" y="0"/>
                  </a:lnTo>
                  <a:cubicBezTo>
                    <a:pt x="780660" y="0"/>
                    <a:pt x="812800" y="32140"/>
                    <a:pt x="812800" y="71787"/>
                  </a:cubicBezTo>
                  <a:lnTo>
                    <a:pt x="812800" y="741013"/>
                  </a:lnTo>
                  <a:cubicBezTo>
                    <a:pt x="812800" y="780660"/>
                    <a:pt x="780660" y="812800"/>
                    <a:pt x="741013" y="812800"/>
                  </a:cubicBezTo>
                  <a:lnTo>
                    <a:pt x="71787" y="812800"/>
                  </a:lnTo>
                  <a:cubicBezTo>
                    <a:pt x="32140" y="812800"/>
                    <a:pt x="0" y="780660"/>
                    <a:pt x="0" y="741013"/>
                  </a:cubicBezTo>
                  <a:lnTo>
                    <a:pt x="0" y="71787"/>
                  </a:lnTo>
                  <a:cubicBezTo>
                    <a:pt x="0" y="32140"/>
                    <a:pt x="32140" y="0"/>
                    <a:pt x="71787" y="0"/>
                  </a:cubicBezTo>
                  <a:close/>
                </a:path>
              </a:pathLst>
            </a:custGeom>
            <a:solidFill>
              <a:srgbClr val="05068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2453" y="5344826"/>
            <a:ext cx="2915842" cy="67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516">
                <a:solidFill>
                  <a:srgbClr val="C7C6D5"/>
                </a:solidFill>
                <a:latin typeface="Lexend Deca"/>
              </a:rPr>
              <a:t>Dünya Kültür Başkenti İstanbul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43297" y="3877764"/>
            <a:ext cx="3235387" cy="323538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787" y="0"/>
                  </a:moveTo>
                  <a:lnTo>
                    <a:pt x="741013" y="0"/>
                  </a:lnTo>
                  <a:cubicBezTo>
                    <a:pt x="780660" y="0"/>
                    <a:pt x="812800" y="32140"/>
                    <a:pt x="812800" y="71787"/>
                  </a:cubicBezTo>
                  <a:lnTo>
                    <a:pt x="812800" y="741013"/>
                  </a:lnTo>
                  <a:cubicBezTo>
                    <a:pt x="812800" y="780660"/>
                    <a:pt x="780660" y="812800"/>
                    <a:pt x="741013" y="812800"/>
                  </a:cubicBezTo>
                  <a:lnTo>
                    <a:pt x="71787" y="812800"/>
                  </a:lnTo>
                  <a:cubicBezTo>
                    <a:pt x="32140" y="812800"/>
                    <a:pt x="0" y="780660"/>
                    <a:pt x="0" y="741013"/>
                  </a:cubicBezTo>
                  <a:lnTo>
                    <a:pt x="0" y="71787"/>
                  </a:lnTo>
                  <a:cubicBezTo>
                    <a:pt x="0" y="32140"/>
                    <a:pt x="32140" y="0"/>
                    <a:pt x="71787" y="0"/>
                  </a:cubicBezTo>
                  <a:close/>
                </a:path>
              </a:pathLst>
            </a:custGeom>
            <a:solidFill>
              <a:srgbClr val="05068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27055" y="5039262"/>
            <a:ext cx="2915842" cy="100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516">
                <a:solidFill>
                  <a:srgbClr val="C7C6D5"/>
                </a:solidFill>
                <a:latin typeface="Lexend Deca"/>
              </a:rPr>
              <a:t>Kültür, sanat, spor etkinliklerinin tanıtım eksikliği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023913" y="3877764"/>
            <a:ext cx="3235387" cy="323538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1787" y="0"/>
                  </a:moveTo>
                  <a:lnTo>
                    <a:pt x="741013" y="0"/>
                  </a:lnTo>
                  <a:cubicBezTo>
                    <a:pt x="780660" y="0"/>
                    <a:pt x="812800" y="32140"/>
                    <a:pt x="812800" y="71787"/>
                  </a:cubicBezTo>
                  <a:lnTo>
                    <a:pt x="812800" y="741013"/>
                  </a:lnTo>
                  <a:cubicBezTo>
                    <a:pt x="812800" y="780660"/>
                    <a:pt x="780660" y="812800"/>
                    <a:pt x="741013" y="812800"/>
                  </a:cubicBezTo>
                  <a:lnTo>
                    <a:pt x="71787" y="812800"/>
                  </a:lnTo>
                  <a:cubicBezTo>
                    <a:pt x="32140" y="812800"/>
                    <a:pt x="0" y="780660"/>
                    <a:pt x="0" y="741013"/>
                  </a:cubicBezTo>
                  <a:lnTo>
                    <a:pt x="0" y="71787"/>
                  </a:lnTo>
                  <a:cubicBezTo>
                    <a:pt x="0" y="32140"/>
                    <a:pt x="32140" y="0"/>
                    <a:pt x="71787" y="0"/>
                  </a:cubicBezTo>
                  <a:close/>
                </a:path>
              </a:pathLst>
            </a:custGeom>
            <a:solidFill>
              <a:srgbClr val="05068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183686" y="5344826"/>
            <a:ext cx="2915842" cy="100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2516">
                <a:solidFill>
                  <a:srgbClr val="C7C6D5"/>
                </a:solidFill>
                <a:latin typeface="Lexend Deca"/>
              </a:rPr>
              <a:t>KÜLTÜRLAND fikrinin ortaya çıkışı</a:t>
            </a:r>
          </a:p>
        </p:txBody>
      </p:sp>
      <p:sp>
        <p:nvSpPr>
          <p:cNvPr name="AutoShape 17" id="17"/>
          <p:cNvSpPr/>
          <p:nvPr/>
        </p:nvSpPr>
        <p:spPr>
          <a:xfrm>
            <a:off x="4667116" y="5495457"/>
            <a:ext cx="238843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1224177" y="5495457"/>
            <a:ext cx="238843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04056" y="7680993"/>
            <a:ext cx="1573044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7C6D5"/>
                </a:solidFill>
                <a:latin typeface="Lexend Deca"/>
              </a:rPr>
              <a:t>Yerli ve milli bir proje olması sebebiyle sadece turistler değil, İstanbul’u daha iyi tanımak isteyen veya buraya yeni taşınan insanlar da bu uygulmayı kullanacaktır.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88944" y="1938163"/>
            <a:ext cx="3968468" cy="6233716"/>
            <a:chOff x="0" y="0"/>
            <a:chExt cx="2354580" cy="3698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310" cy="3698602"/>
            </a:xfrm>
            <a:custGeom>
              <a:avLst/>
              <a:gdLst/>
              <a:ahLst/>
              <a:cxnLst/>
              <a:rect r="r" b="b" t="t" l="l"/>
              <a:pathLst>
                <a:path h="3698602" w="2353310">
                  <a:moveTo>
                    <a:pt x="784860" y="3631292"/>
                  </a:moveTo>
                  <a:cubicBezTo>
                    <a:pt x="905510" y="3671932"/>
                    <a:pt x="1042670" y="3698602"/>
                    <a:pt x="1177290" y="3698602"/>
                  </a:cubicBezTo>
                  <a:cubicBezTo>
                    <a:pt x="1311910" y="3698602"/>
                    <a:pt x="1441450" y="3675742"/>
                    <a:pt x="1560830" y="3635102"/>
                  </a:cubicBezTo>
                  <a:cubicBezTo>
                    <a:pt x="1563370" y="3633832"/>
                    <a:pt x="1565910" y="3633832"/>
                    <a:pt x="1568450" y="3632562"/>
                  </a:cubicBezTo>
                  <a:cubicBezTo>
                    <a:pt x="2016760" y="3470002"/>
                    <a:pt x="2346960" y="3040742"/>
                    <a:pt x="2353310" y="253653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534631"/>
                  </a:lnTo>
                  <a:cubicBezTo>
                    <a:pt x="6350" y="3043282"/>
                    <a:pt x="331470" y="3472542"/>
                    <a:pt x="784860" y="363129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30588" y="1842018"/>
            <a:ext cx="3968468" cy="6329862"/>
            <a:chOff x="0" y="0"/>
            <a:chExt cx="2354580" cy="37556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3310" cy="3755647"/>
            </a:xfrm>
            <a:custGeom>
              <a:avLst/>
              <a:gdLst/>
              <a:ahLst/>
              <a:cxnLst/>
              <a:rect r="r" b="b" t="t" l="l"/>
              <a:pathLst>
                <a:path h="3755647" w="2353310">
                  <a:moveTo>
                    <a:pt x="784860" y="3688337"/>
                  </a:moveTo>
                  <a:cubicBezTo>
                    <a:pt x="905510" y="3728977"/>
                    <a:pt x="1042670" y="3755647"/>
                    <a:pt x="1177290" y="3755647"/>
                  </a:cubicBezTo>
                  <a:cubicBezTo>
                    <a:pt x="1311910" y="3755647"/>
                    <a:pt x="1441450" y="3732787"/>
                    <a:pt x="1560830" y="3692147"/>
                  </a:cubicBezTo>
                  <a:cubicBezTo>
                    <a:pt x="1563370" y="3690877"/>
                    <a:pt x="1565910" y="3690877"/>
                    <a:pt x="1568450" y="3689607"/>
                  </a:cubicBezTo>
                  <a:cubicBezTo>
                    <a:pt x="2016760" y="3527047"/>
                    <a:pt x="2346960" y="3097787"/>
                    <a:pt x="2353310" y="2593409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591457"/>
                  </a:lnTo>
                  <a:cubicBezTo>
                    <a:pt x="6350" y="3100327"/>
                    <a:pt x="331470" y="3529587"/>
                    <a:pt x="784860" y="368833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83582" y="1501087"/>
            <a:ext cx="1579194" cy="157919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7C6D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25225" y="1449272"/>
            <a:ext cx="1579194" cy="157919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7C6D5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900474" y="1984849"/>
            <a:ext cx="345409" cy="612822"/>
          </a:xfrm>
          <a:custGeom>
            <a:avLst/>
            <a:gdLst/>
            <a:ahLst/>
            <a:cxnLst/>
            <a:rect r="r" b="b" t="t" l="l"/>
            <a:pathLst>
              <a:path h="612822" w="345409">
                <a:moveTo>
                  <a:pt x="0" y="0"/>
                </a:moveTo>
                <a:lnTo>
                  <a:pt x="345409" y="0"/>
                </a:lnTo>
                <a:lnTo>
                  <a:pt x="345409" y="612822"/>
                </a:lnTo>
                <a:lnTo>
                  <a:pt x="0" y="612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6238" y="1926132"/>
            <a:ext cx="577167" cy="612822"/>
          </a:xfrm>
          <a:custGeom>
            <a:avLst/>
            <a:gdLst/>
            <a:ahLst/>
            <a:cxnLst/>
            <a:rect r="r" b="b" t="t" l="l"/>
            <a:pathLst>
              <a:path h="612822" w="577167">
                <a:moveTo>
                  <a:pt x="0" y="0"/>
                </a:moveTo>
                <a:lnTo>
                  <a:pt x="577167" y="0"/>
                </a:lnTo>
                <a:lnTo>
                  <a:pt x="577167" y="612822"/>
                </a:lnTo>
                <a:lnTo>
                  <a:pt x="0" y="61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4249" y="8238813"/>
            <a:ext cx="1573044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7C6D5"/>
                </a:solidFill>
                <a:latin typeface="Lexend Deca"/>
              </a:rPr>
              <a:t>Proje yaşayan şehir ve sosyal şehir temalarını birlikte kullanıp kullanıcı dostu bir arayüz sayesinde tüm kullanıcılarda çevresinde varolan etkinliklere dair farkındalığı arttırmayı hedefler.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30803" y="3285648"/>
            <a:ext cx="328475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</a:pPr>
            <a:r>
              <a:rPr lang="en-US" sz="3499">
                <a:solidFill>
                  <a:srgbClr val="C7C6D5"/>
                </a:solidFill>
                <a:latin typeface="Lexend Deca"/>
              </a:rPr>
              <a:t>Yaşayan Şehir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72446" y="3243359"/>
            <a:ext cx="3284752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</a:pPr>
            <a:r>
              <a:rPr lang="en-US" sz="3500">
                <a:solidFill>
                  <a:srgbClr val="C7C6D5"/>
                </a:solidFill>
                <a:latin typeface="Lexend Deca"/>
              </a:rPr>
              <a:t>Sosyal Şehir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83783" y="4429791"/>
            <a:ext cx="3731711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Kültürel Çeşitlilik</a:t>
            </a:r>
          </a:p>
          <a:p>
            <a:pPr algn="ctr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Sosyal Etkileşim</a:t>
            </a:r>
          </a:p>
          <a:p>
            <a:pPr algn="ctr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Ekonomik Fırsatlar</a:t>
            </a:r>
          </a:p>
          <a:p>
            <a:pPr algn="ctr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Zengin Yaşam Deneyimi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8966" y="4485919"/>
            <a:ext cx="3731711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Sosyal Aktiviteler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Sürekli Etkileşim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Kültürel Etkinlikler</a:t>
            </a:r>
          </a:p>
          <a:p>
            <a:pPr algn="ctr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C7C6D5"/>
                </a:solidFill>
                <a:latin typeface="Lexend Deca"/>
              </a:rPr>
              <a:t>Sosyal Adalet ve Çeşitlillik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3304" y="353897"/>
            <a:ext cx="1560139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spc="390">
                <a:solidFill>
                  <a:srgbClr val="C7C6D5"/>
                </a:solidFill>
                <a:latin typeface="Lexend Deca"/>
              </a:rPr>
              <a:t>PROJE HEDEFLERI</a:t>
            </a:r>
          </a:p>
        </p:txBody>
      </p:sp>
      <p:sp>
        <p:nvSpPr>
          <p:cNvPr name="AutoShape 18" id="18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381688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Sunumlar; konuşma, rapor olarak ve başka şekillerde kullanılabilen iletişim araçlarıdır.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3693692" y="-105849"/>
            <a:ext cx="2626564" cy="7956548"/>
            <a:chOff x="0" y="0"/>
            <a:chExt cx="6238240" cy="188972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38240" cy="18897260"/>
            </a:xfrm>
            <a:custGeom>
              <a:avLst/>
              <a:gdLst/>
              <a:ahLst/>
              <a:cxnLst/>
              <a:rect r="r" b="b" t="t" l="l"/>
              <a:pathLst>
                <a:path h="18897260" w="6238240">
                  <a:moveTo>
                    <a:pt x="3119120" y="0"/>
                  </a:moveTo>
                  <a:lnTo>
                    <a:pt x="0" y="0"/>
                  </a:lnTo>
                  <a:lnTo>
                    <a:pt x="0" y="17446921"/>
                  </a:lnTo>
                  <a:lnTo>
                    <a:pt x="3119120" y="18897260"/>
                  </a:lnTo>
                  <a:lnTo>
                    <a:pt x="6238240" y="1744692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CFC0F8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3693692" y="2845071"/>
            <a:ext cx="2626564" cy="7956548"/>
            <a:chOff x="0" y="0"/>
            <a:chExt cx="6238240" cy="18897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38240" cy="18897260"/>
            </a:xfrm>
            <a:custGeom>
              <a:avLst/>
              <a:gdLst/>
              <a:ahLst/>
              <a:cxnLst/>
              <a:rect r="r" b="b" t="t" l="l"/>
              <a:pathLst>
                <a:path h="18897260" w="6238240">
                  <a:moveTo>
                    <a:pt x="3119120" y="0"/>
                  </a:moveTo>
                  <a:lnTo>
                    <a:pt x="0" y="0"/>
                  </a:lnTo>
                  <a:lnTo>
                    <a:pt x="0" y="17446921"/>
                  </a:lnTo>
                  <a:lnTo>
                    <a:pt x="3119120" y="18897260"/>
                  </a:lnTo>
                  <a:lnTo>
                    <a:pt x="6238240" y="1744692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A8DFCA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1911714" y="-161879"/>
            <a:ext cx="2626564" cy="8068608"/>
            <a:chOff x="0" y="0"/>
            <a:chExt cx="6238240" cy="19163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38240" cy="19163410"/>
            </a:xfrm>
            <a:custGeom>
              <a:avLst/>
              <a:gdLst/>
              <a:ahLst/>
              <a:cxnLst/>
              <a:rect r="r" b="b" t="t" l="l"/>
              <a:pathLst>
                <a:path h="19163410" w="6238240">
                  <a:moveTo>
                    <a:pt x="3119120" y="0"/>
                  </a:moveTo>
                  <a:lnTo>
                    <a:pt x="0" y="0"/>
                  </a:lnTo>
                  <a:lnTo>
                    <a:pt x="0" y="17713071"/>
                  </a:lnTo>
                  <a:lnTo>
                    <a:pt x="3119120" y="19163410"/>
                  </a:lnTo>
                  <a:lnTo>
                    <a:pt x="6238240" y="1771307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F8C2C0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1911714" y="2789041"/>
            <a:ext cx="2626564" cy="8068608"/>
            <a:chOff x="0" y="0"/>
            <a:chExt cx="6238240" cy="19163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38240" cy="19163410"/>
            </a:xfrm>
            <a:custGeom>
              <a:avLst/>
              <a:gdLst/>
              <a:ahLst/>
              <a:cxnLst/>
              <a:rect r="r" b="b" t="t" l="l"/>
              <a:pathLst>
                <a:path h="19163410" w="6238240">
                  <a:moveTo>
                    <a:pt x="3119120" y="0"/>
                  </a:moveTo>
                  <a:lnTo>
                    <a:pt x="0" y="0"/>
                  </a:lnTo>
                  <a:lnTo>
                    <a:pt x="0" y="17713071"/>
                  </a:lnTo>
                  <a:lnTo>
                    <a:pt x="3119120" y="19163410"/>
                  </a:lnTo>
                  <a:lnTo>
                    <a:pt x="6238240" y="1771307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C0DDF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014620" y="2948520"/>
            <a:ext cx="1847811" cy="184781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14620" y="5899440"/>
            <a:ext cx="1847811" cy="184781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425479" y="5899440"/>
            <a:ext cx="1847811" cy="1847811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25479" y="2948520"/>
            <a:ext cx="1847811" cy="184781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070795" y="3823936"/>
            <a:ext cx="382809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1476"/>
                </a:solidFill>
                <a:latin typeface="Lexend Deca"/>
              </a:rPr>
              <a:t>Şehrimizin güzelliklerine dair bilgi seviyemizi arttırır.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0795" y="6652124"/>
            <a:ext cx="382809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1476"/>
                </a:solidFill>
                <a:latin typeface="Lexend Deca"/>
              </a:rPr>
              <a:t>Sosyo-kültürel etkinlikler sayesinde daha sosyal bir şehir olma yolunda pozitif etki yapar.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4657" y="6774856"/>
            <a:ext cx="382809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1476"/>
                </a:solidFill>
                <a:latin typeface="Lexend Deca"/>
              </a:rPr>
              <a:t>Turistler için  büyük bir kolaylık sağlar.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4657" y="3823072"/>
            <a:ext cx="382809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1476"/>
                </a:solidFill>
                <a:latin typeface="Lexend Deca"/>
              </a:rPr>
              <a:t>Mesafe bazlı bilgi i vererek ulaşıma yardımcı olur.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0795" y="3266864"/>
            <a:ext cx="473485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</a:pPr>
            <a:r>
              <a:rPr lang="en-US" sz="3500">
                <a:solidFill>
                  <a:srgbClr val="311476"/>
                </a:solidFill>
                <a:latin typeface="Lexend Deca"/>
              </a:rPr>
              <a:t>FARKINDALIK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70795" y="6073816"/>
            <a:ext cx="473485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</a:pPr>
            <a:r>
              <a:rPr lang="en-US" sz="3500">
                <a:solidFill>
                  <a:srgbClr val="311476"/>
                </a:solidFill>
                <a:latin typeface="Lexend Deca"/>
              </a:rPr>
              <a:t>SOSYALLEŞME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77889" y="6073816"/>
            <a:ext cx="473485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80"/>
              </a:lnSpc>
            </a:pPr>
            <a:r>
              <a:rPr lang="en-US" sz="3500">
                <a:solidFill>
                  <a:srgbClr val="311476"/>
                </a:solidFill>
                <a:latin typeface="Lexend Deca"/>
              </a:rPr>
              <a:t>TURİZM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77889" y="3266000"/>
            <a:ext cx="473485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80"/>
              </a:lnSpc>
            </a:pPr>
            <a:r>
              <a:rPr lang="en-US" sz="3500">
                <a:solidFill>
                  <a:srgbClr val="311476"/>
                </a:solidFill>
                <a:latin typeface="Lexend Deca"/>
              </a:rPr>
              <a:t>ULAŞIM KOLAYLIĞI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639720" y="6478811"/>
            <a:ext cx="597609" cy="689067"/>
          </a:xfrm>
          <a:custGeom>
            <a:avLst/>
            <a:gdLst/>
            <a:ahLst/>
            <a:cxnLst/>
            <a:rect r="r" b="b" t="t" l="l"/>
            <a:pathLst>
              <a:path h="689067" w="597609">
                <a:moveTo>
                  <a:pt x="0" y="0"/>
                </a:moveTo>
                <a:lnTo>
                  <a:pt x="597609" y="0"/>
                </a:lnTo>
                <a:lnTo>
                  <a:pt x="597609" y="689068"/>
                </a:lnTo>
                <a:lnTo>
                  <a:pt x="0" y="68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046821" y="6478811"/>
            <a:ext cx="605126" cy="689067"/>
          </a:xfrm>
          <a:custGeom>
            <a:avLst/>
            <a:gdLst/>
            <a:ahLst/>
            <a:cxnLst/>
            <a:rect r="r" b="b" t="t" l="l"/>
            <a:pathLst>
              <a:path h="689067" w="605126">
                <a:moveTo>
                  <a:pt x="0" y="0"/>
                </a:moveTo>
                <a:lnTo>
                  <a:pt x="605127" y="0"/>
                </a:lnTo>
                <a:lnTo>
                  <a:pt x="605127" y="689068"/>
                </a:lnTo>
                <a:lnTo>
                  <a:pt x="0" y="689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567165" y="3513894"/>
            <a:ext cx="742719" cy="717062"/>
          </a:xfrm>
          <a:custGeom>
            <a:avLst/>
            <a:gdLst/>
            <a:ahLst/>
            <a:cxnLst/>
            <a:rect r="r" b="b" t="t" l="l"/>
            <a:pathLst>
              <a:path h="717062" w="742719">
                <a:moveTo>
                  <a:pt x="0" y="0"/>
                </a:moveTo>
                <a:lnTo>
                  <a:pt x="742720" y="0"/>
                </a:lnTo>
                <a:lnTo>
                  <a:pt x="742720" y="717062"/>
                </a:lnTo>
                <a:lnTo>
                  <a:pt x="0" y="71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43304" y="377918"/>
            <a:ext cx="15601393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spc="390">
                <a:solidFill>
                  <a:srgbClr val="C7C6D5"/>
                </a:solidFill>
                <a:latin typeface="Lexend Deca"/>
              </a:rPr>
              <a:t>PROJENIN SAĞLADIĞI ÇÖZÜMLER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084817" y="3512166"/>
            <a:ext cx="567131" cy="717062"/>
          </a:xfrm>
          <a:custGeom>
            <a:avLst/>
            <a:gdLst/>
            <a:ahLst/>
            <a:cxnLst/>
            <a:rect r="r" b="b" t="t" l="l"/>
            <a:pathLst>
              <a:path h="717062" w="567131">
                <a:moveTo>
                  <a:pt x="0" y="0"/>
                </a:moveTo>
                <a:lnTo>
                  <a:pt x="567131" y="0"/>
                </a:lnTo>
                <a:lnTo>
                  <a:pt x="567131" y="717062"/>
                </a:lnTo>
                <a:lnTo>
                  <a:pt x="0" y="717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14442" y="5694117"/>
            <a:ext cx="6259115" cy="625911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9A8C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725514" y="6637852"/>
            <a:ext cx="2521231" cy="2521231"/>
          </a:xfrm>
          <a:custGeom>
            <a:avLst/>
            <a:gdLst/>
            <a:ahLst/>
            <a:cxnLst/>
            <a:rect r="r" b="b" t="t" l="l"/>
            <a:pathLst>
              <a:path h="2521231" w="2521231">
                <a:moveTo>
                  <a:pt x="0" y="0"/>
                </a:moveTo>
                <a:lnTo>
                  <a:pt x="2521231" y="0"/>
                </a:lnTo>
                <a:lnTo>
                  <a:pt x="2521231" y="2521231"/>
                </a:lnTo>
                <a:lnTo>
                  <a:pt x="0" y="252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5434" y="7298006"/>
            <a:ext cx="2039581" cy="1861077"/>
          </a:xfrm>
          <a:custGeom>
            <a:avLst/>
            <a:gdLst/>
            <a:ahLst/>
            <a:cxnLst/>
            <a:rect r="r" b="b" t="t" l="l"/>
            <a:pathLst>
              <a:path h="1861077" w="2039581">
                <a:moveTo>
                  <a:pt x="0" y="0"/>
                </a:moveTo>
                <a:lnTo>
                  <a:pt x="2039581" y="0"/>
                </a:lnTo>
                <a:lnTo>
                  <a:pt x="2039581" y="1861077"/>
                </a:lnTo>
                <a:lnTo>
                  <a:pt x="0" y="1861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940" t="-6331" r="-385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1944" y="4827488"/>
            <a:ext cx="2299278" cy="1420064"/>
          </a:xfrm>
          <a:custGeom>
            <a:avLst/>
            <a:gdLst/>
            <a:ahLst/>
            <a:cxnLst/>
            <a:rect r="r" b="b" t="t" l="l"/>
            <a:pathLst>
              <a:path h="1420064" w="2299278">
                <a:moveTo>
                  <a:pt x="0" y="0"/>
                </a:moveTo>
                <a:lnTo>
                  <a:pt x="2299278" y="0"/>
                </a:lnTo>
                <a:lnTo>
                  <a:pt x="2299278" y="1420064"/>
                </a:lnTo>
                <a:lnTo>
                  <a:pt x="0" y="1420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98" t="0" r="-112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8439" y="2514308"/>
            <a:ext cx="2172563" cy="2172563"/>
          </a:xfrm>
          <a:custGeom>
            <a:avLst/>
            <a:gdLst/>
            <a:ahLst/>
            <a:cxnLst/>
            <a:rect r="r" b="b" t="t" l="l"/>
            <a:pathLst>
              <a:path h="2172563" w="2172563">
                <a:moveTo>
                  <a:pt x="0" y="0"/>
                </a:moveTo>
                <a:lnTo>
                  <a:pt x="2172563" y="0"/>
                </a:lnTo>
                <a:lnTo>
                  <a:pt x="2172563" y="2172563"/>
                </a:lnTo>
                <a:lnTo>
                  <a:pt x="0" y="2172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532" y="7291704"/>
            <a:ext cx="2039581" cy="1861077"/>
          </a:xfrm>
          <a:custGeom>
            <a:avLst/>
            <a:gdLst/>
            <a:ahLst/>
            <a:cxnLst/>
            <a:rect r="r" b="b" t="t" l="l"/>
            <a:pathLst>
              <a:path h="1861077" w="2039581">
                <a:moveTo>
                  <a:pt x="0" y="0"/>
                </a:moveTo>
                <a:lnTo>
                  <a:pt x="2039581" y="0"/>
                </a:lnTo>
                <a:lnTo>
                  <a:pt x="2039581" y="1861078"/>
                </a:lnTo>
                <a:lnTo>
                  <a:pt x="0" y="1861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29" t="0" r="-19828" b="0"/>
            </a:stretch>
          </a:blipFill>
        </p:spPr>
      </p:sp>
      <p:sp>
        <p:nvSpPr>
          <p:cNvPr name="AutoShape 9" id="9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0430420" y="1434328"/>
            <a:ext cx="3364413" cy="2242942"/>
          </a:xfrm>
          <a:custGeom>
            <a:avLst/>
            <a:gdLst/>
            <a:ahLst/>
            <a:cxnLst/>
            <a:rect r="r" b="b" t="t" l="l"/>
            <a:pathLst>
              <a:path h="2242942" w="3364413">
                <a:moveTo>
                  <a:pt x="0" y="0"/>
                </a:moveTo>
                <a:lnTo>
                  <a:pt x="3364413" y="0"/>
                </a:lnTo>
                <a:lnTo>
                  <a:pt x="3364413" y="2242943"/>
                </a:lnTo>
                <a:lnTo>
                  <a:pt x="0" y="2242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068999" y="7711405"/>
            <a:ext cx="2741569" cy="1542132"/>
          </a:xfrm>
          <a:custGeom>
            <a:avLst/>
            <a:gdLst/>
            <a:ahLst/>
            <a:cxnLst/>
            <a:rect r="r" b="b" t="t" l="l"/>
            <a:pathLst>
              <a:path h="1542132" w="2741569">
                <a:moveTo>
                  <a:pt x="0" y="0"/>
                </a:moveTo>
                <a:lnTo>
                  <a:pt x="2741569" y="0"/>
                </a:lnTo>
                <a:lnTo>
                  <a:pt x="2741569" y="1542132"/>
                </a:lnTo>
                <a:lnTo>
                  <a:pt x="0" y="15421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112627" y="5836835"/>
            <a:ext cx="1683295" cy="1683295"/>
          </a:xfrm>
          <a:custGeom>
            <a:avLst/>
            <a:gdLst/>
            <a:ahLst/>
            <a:cxnLst/>
            <a:rect r="r" b="b" t="t" l="l"/>
            <a:pathLst>
              <a:path h="1683295" w="1683295">
                <a:moveTo>
                  <a:pt x="0" y="0"/>
                </a:moveTo>
                <a:lnTo>
                  <a:pt x="1683295" y="0"/>
                </a:lnTo>
                <a:lnTo>
                  <a:pt x="1683295" y="1683295"/>
                </a:lnTo>
                <a:lnTo>
                  <a:pt x="0" y="1683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810568" y="5143500"/>
            <a:ext cx="2566622" cy="1569917"/>
          </a:xfrm>
          <a:custGeom>
            <a:avLst/>
            <a:gdLst/>
            <a:ahLst/>
            <a:cxnLst/>
            <a:rect r="r" b="b" t="t" l="l"/>
            <a:pathLst>
              <a:path h="1569917" w="2566622">
                <a:moveTo>
                  <a:pt x="0" y="0"/>
                </a:moveTo>
                <a:lnTo>
                  <a:pt x="2566622" y="0"/>
                </a:lnTo>
                <a:lnTo>
                  <a:pt x="2566622" y="1569917"/>
                </a:lnTo>
                <a:lnTo>
                  <a:pt x="0" y="1569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081925" y="3613833"/>
            <a:ext cx="2713997" cy="1889784"/>
          </a:xfrm>
          <a:custGeom>
            <a:avLst/>
            <a:gdLst/>
            <a:ahLst/>
            <a:cxnLst/>
            <a:rect r="r" b="b" t="t" l="l"/>
            <a:pathLst>
              <a:path h="1889784" w="2713997">
                <a:moveTo>
                  <a:pt x="0" y="0"/>
                </a:moveTo>
                <a:lnTo>
                  <a:pt x="2713997" y="0"/>
                </a:lnTo>
                <a:lnTo>
                  <a:pt x="2713997" y="1889784"/>
                </a:lnTo>
                <a:lnTo>
                  <a:pt x="0" y="1889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306" r="0" b="-3306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861932" y="5653056"/>
            <a:ext cx="304561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7C6D5"/>
                </a:solidFill>
                <a:latin typeface="Lexend Deca"/>
              </a:rPr>
              <a:t>İBB Open Data panelinde bulunan veriler İBB Open API kullanılarak çekildi.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16883" y="3793265"/>
            <a:ext cx="299856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C7C6D5"/>
                </a:solidFill>
                <a:latin typeface="Lexend Deca"/>
              </a:rPr>
              <a:t>QGIS üzerinde veri manipülasyonu yapıldı. Veriler PostgreSQL ile veritabanına aktarıldı.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341756" y="3567711"/>
            <a:ext cx="304561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7C6D5"/>
                </a:solidFill>
                <a:latin typeface="Lexend Deca"/>
              </a:rPr>
              <a:t>Cloud platform olarak Azure tercih edildi. CI/CD Github Actions ile sağlandı.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59368" y="8014899"/>
            <a:ext cx="304561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7C6D5"/>
                </a:solidFill>
                <a:latin typeface="Lexend Deca"/>
              </a:rPr>
              <a:t>Uygulamayı geliştirirken farklı dil ve frameworkler kullanıldı.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37532" y="5110800"/>
            <a:ext cx="3094412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Veri Elde Etme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65777" y="2764294"/>
            <a:ext cx="3880968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Veri Manüpilasyonu ve Veritabanı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341756" y="2584374"/>
            <a:ext cx="3094412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Deployment &amp; DevOPS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810568" y="7088156"/>
            <a:ext cx="3094412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3000">
                <a:solidFill>
                  <a:srgbClr val="C7C6D5"/>
                </a:solidFill>
                <a:latin typeface="Lexend Deca"/>
              </a:rPr>
              <a:t>Yazılım Geliştirme Dilleri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3304" y="839825"/>
            <a:ext cx="1560139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>
                <a:solidFill>
                  <a:srgbClr val="C7C6D5"/>
                </a:solidFill>
                <a:latin typeface="Lexend Deca"/>
              </a:rPr>
              <a:t>KULLANILAN TEKNOLOJİLER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1237" y="3409560"/>
            <a:ext cx="8223110" cy="9501492"/>
          </a:xfrm>
          <a:custGeom>
            <a:avLst/>
            <a:gdLst/>
            <a:ahLst/>
            <a:cxnLst/>
            <a:rect r="r" b="b" t="t" l="l"/>
            <a:pathLst>
              <a:path h="9501492" w="8223110">
                <a:moveTo>
                  <a:pt x="0" y="0"/>
                </a:moveTo>
                <a:lnTo>
                  <a:pt x="8223109" y="0"/>
                </a:lnTo>
                <a:lnTo>
                  <a:pt x="8223109" y="9501492"/>
                </a:lnTo>
                <a:lnTo>
                  <a:pt x="0" y="95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4815" y="-5274858"/>
            <a:ext cx="8223110" cy="9501492"/>
          </a:xfrm>
          <a:custGeom>
            <a:avLst/>
            <a:gdLst/>
            <a:ahLst/>
            <a:cxnLst/>
            <a:rect r="r" b="b" t="t" l="l"/>
            <a:pathLst>
              <a:path h="9501492" w="8223110">
                <a:moveTo>
                  <a:pt x="0" y="0"/>
                </a:moveTo>
                <a:lnTo>
                  <a:pt x="8223110" y="0"/>
                </a:lnTo>
                <a:lnTo>
                  <a:pt x="8223110" y="9501492"/>
                </a:lnTo>
                <a:lnTo>
                  <a:pt x="0" y="950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10800000">
            <a:off x="1028700" y="9248775"/>
            <a:ext cx="16230600" cy="0"/>
          </a:xfrm>
          <a:prstGeom prst="line">
            <a:avLst/>
          </a:prstGeom>
          <a:ln cap="flat" w="9525">
            <a:solidFill>
              <a:srgbClr val="C7C6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857725" y="9715500"/>
            <a:ext cx="361983" cy="360523"/>
            <a:chOff x="0" y="0"/>
            <a:chExt cx="575079" cy="5727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70010" y="9715500"/>
            <a:ext cx="361983" cy="360523"/>
            <a:chOff x="0" y="0"/>
            <a:chExt cx="575079" cy="5727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82295" y="9715500"/>
            <a:ext cx="361983" cy="360523"/>
            <a:chOff x="0" y="0"/>
            <a:chExt cx="575079" cy="5727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94581" y="9715500"/>
            <a:ext cx="361983" cy="360523"/>
            <a:chOff x="0" y="0"/>
            <a:chExt cx="575079" cy="5727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06866" y="9715500"/>
            <a:ext cx="361983" cy="360523"/>
            <a:chOff x="0" y="0"/>
            <a:chExt cx="575079" cy="5727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19151" y="9715500"/>
            <a:ext cx="361983" cy="360523"/>
            <a:chOff x="0" y="0"/>
            <a:chExt cx="575079" cy="5727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31436" y="9715500"/>
            <a:ext cx="361983" cy="360523"/>
            <a:chOff x="0" y="0"/>
            <a:chExt cx="575079" cy="5727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243721" y="9715500"/>
            <a:ext cx="361983" cy="360523"/>
            <a:chOff x="0" y="0"/>
            <a:chExt cx="575079" cy="5727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156007" y="9715500"/>
            <a:ext cx="361983" cy="360523"/>
            <a:chOff x="0" y="0"/>
            <a:chExt cx="575079" cy="5727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68292" y="9715500"/>
            <a:ext cx="361983" cy="360523"/>
            <a:chOff x="0" y="0"/>
            <a:chExt cx="575079" cy="5727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75079" cy="572758"/>
            </a:xfrm>
            <a:custGeom>
              <a:avLst/>
              <a:gdLst/>
              <a:ahLst/>
              <a:cxnLst/>
              <a:rect r="r" b="b" t="t" l="l"/>
              <a:pathLst>
                <a:path h="572758" w="575079">
                  <a:moveTo>
                    <a:pt x="0" y="0"/>
                  </a:moveTo>
                  <a:lnTo>
                    <a:pt x="575079" y="0"/>
                  </a:lnTo>
                  <a:lnTo>
                    <a:pt x="575079" y="572758"/>
                  </a:lnTo>
                  <a:lnTo>
                    <a:pt x="0" y="572758"/>
                  </a:lnTo>
                  <a:close/>
                </a:path>
              </a:pathLst>
            </a:custGeom>
            <a:solidFill>
              <a:srgbClr val="C7C6D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575079" cy="582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391" r="0" b="1391"/>
          <a:stretch>
            <a:fillRect/>
          </a:stretch>
        </p:blipFill>
        <p:spPr>
          <a:xfrm flipH="false" flipV="false" rot="0">
            <a:off x="0" y="-46024"/>
            <a:ext cx="18288000" cy="10333024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776740" y="123825"/>
            <a:ext cx="1623060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5"/>
              </a:lnSpc>
            </a:pPr>
            <a:r>
              <a:rPr lang="en-US" sz="7500">
                <a:solidFill>
                  <a:srgbClr val="C7C6D5"/>
                </a:solidFill>
                <a:latin typeface="Lexend Deca"/>
              </a:rPr>
              <a:t>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6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38" y="389615"/>
            <a:ext cx="8881882" cy="4753885"/>
          </a:xfrm>
          <a:custGeom>
            <a:avLst/>
            <a:gdLst/>
            <a:ahLst/>
            <a:cxnLst/>
            <a:rect r="r" b="b" t="t" l="l"/>
            <a:pathLst>
              <a:path h="4753885" w="8881882">
                <a:moveTo>
                  <a:pt x="0" y="0"/>
                </a:moveTo>
                <a:lnTo>
                  <a:pt x="8881882" y="0"/>
                </a:lnTo>
                <a:lnTo>
                  <a:pt x="8881882" y="4753885"/>
                </a:lnTo>
                <a:lnTo>
                  <a:pt x="0" y="475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6205" y="389615"/>
            <a:ext cx="8791104" cy="4753885"/>
          </a:xfrm>
          <a:custGeom>
            <a:avLst/>
            <a:gdLst/>
            <a:ahLst/>
            <a:cxnLst/>
            <a:rect r="r" b="b" t="t" l="l"/>
            <a:pathLst>
              <a:path h="4753885" w="8791104">
                <a:moveTo>
                  <a:pt x="0" y="0"/>
                </a:moveTo>
                <a:lnTo>
                  <a:pt x="8791104" y="0"/>
                </a:lnTo>
                <a:lnTo>
                  <a:pt x="8791104" y="4753885"/>
                </a:lnTo>
                <a:lnTo>
                  <a:pt x="0" y="4753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38" y="5491701"/>
            <a:ext cx="8881882" cy="4614346"/>
          </a:xfrm>
          <a:custGeom>
            <a:avLst/>
            <a:gdLst/>
            <a:ahLst/>
            <a:cxnLst/>
            <a:rect r="r" b="b" t="t" l="l"/>
            <a:pathLst>
              <a:path h="4614346" w="8881882">
                <a:moveTo>
                  <a:pt x="0" y="0"/>
                </a:moveTo>
                <a:lnTo>
                  <a:pt x="8881882" y="0"/>
                </a:lnTo>
                <a:lnTo>
                  <a:pt x="8881882" y="4614346"/>
                </a:lnTo>
                <a:lnTo>
                  <a:pt x="0" y="461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6205" y="5491701"/>
            <a:ext cx="8685905" cy="4614346"/>
          </a:xfrm>
          <a:custGeom>
            <a:avLst/>
            <a:gdLst/>
            <a:ahLst/>
            <a:cxnLst/>
            <a:rect r="r" b="b" t="t" l="l"/>
            <a:pathLst>
              <a:path h="4614346" w="8685905">
                <a:moveTo>
                  <a:pt x="0" y="0"/>
                </a:moveTo>
                <a:lnTo>
                  <a:pt x="8685905" y="0"/>
                </a:lnTo>
                <a:lnTo>
                  <a:pt x="8685905" y="4614346"/>
                </a:lnTo>
                <a:lnTo>
                  <a:pt x="0" y="461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6" r="0" b="-61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DAF3IDgSKXg</dc:identifier>
  <dcterms:modified xsi:type="dcterms:W3CDTF">2011-08-01T06:04:30Z</dcterms:modified>
  <cp:revision>1</cp:revision>
  <dc:title>Lacivert Minimalist Proje Sunum</dc:title>
</cp:coreProperties>
</file>